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5" r:id="rId6"/>
    <p:sldId id="260" r:id="rId7"/>
    <p:sldId id="261" r:id="rId8"/>
    <p:sldId id="262" r:id="rId9"/>
    <p:sldId id="263" r:id="rId10"/>
    <p:sldId id="273" r:id="rId11"/>
    <p:sldId id="274" r:id="rId12"/>
    <p:sldId id="271" r:id="rId13"/>
    <p:sldId id="264" r:id="rId14"/>
    <p:sldId id="265" r:id="rId15"/>
    <p:sldId id="266" r:id="rId16"/>
    <p:sldId id="272" r:id="rId17"/>
    <p:sldId id="267" r:id="rId18"/>
    <p:sldId id="268"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944167-9E45-4BC2-AB44-A5086F368380}"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982127D-C57B-4387-98A8-DDF0955A773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217899" cy="7010400"/>
          </a:xfrm>
          <a:prstGeom prst="rect">
            <a:avLst/>
          </a:prstGeom>
        </p:spPr>
      </p:pic>
      <p:sp>
        <p:nvSpPr>
          <p:cNvPr id="2" name="Title 1"/>
          <p:cNvSpPr>
            <a:spLocks noGrp="1"/>
          </p:cNvSpPr>
          <p:nvPr>
            <p:ph type="ctrTitle"/>
          </p:nvPr>
        </p:nvSpPr>
        <p:spPr>
          <a:xfrm>
            <a:off x="533400" y="4114800"/>
            <a:ext cx="8382000" cy="1472184"/>
          </a:xfrm>
        </p:spPr>
        <p:txBody>
          <a:bodyPr>
            <a:normAutofit fontScale="90000"/>
          </a:bodyPr>
          <a:lstStyle/>
          <a:p>
            <a:r>
              <a:rPr lang="en-US" dirty="0" smtClean="0">
                <a:solidFill>
                  <a:schemeClr val="bg1"/>
                </a:solidFill>
              </a:rPr>
              <a:t>US-VA History SOL Review Materials America’s “Manifest Destiny” and the Rise of Sectionalism, 1803 - 1848</a:t>
            </a:r>
            <a:endParaRPr lang="en-US" dirty="0">
              <a:solidFill>
                <a:schemeClr val="bg1"/>
              </a:solidFill>
            </a:endParaRPr>
          </a:p>
        </p:txBody>
      </p:sp>
    </p:spTree>
    <p:extLst>
      <p:ext uri="{BB962C8B-B14F-4D97-AF65-F5344CB8AC3E}">
        <p14:creationId xmlns:p14="http://schemas.microsoft.com/office/powerpoint/2010/main" val="1134173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209800" y="1219200"/>
            <a:ext cx="5562600" cy="3902378"/>
          </a:xfrm>
        </p:spPr>
      </p:pic>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524000" y="4800600"/>
            <a:ext cx="7315200" cy="1844040"/>
          </a:xfrm>
        </p:spPr>
        <p:txBody>
          <a:bodyPr>
            <a:normAutofit fontScale="77500" lnSpcReduction="20000"/>
          </a:bodyPr>
          <a:lstStyle/>
          <a:p>
            <a:pPr marL="82296" indent="0">
              <a:buNone/>
            </a:pPr>
            <a:r>
              <a:rPr lang="en-US" dirty="0" smtClean="0"/>
              <a:t>The Monroe Doctrine states that we would regard as a threat to our own peace and safety any attempt by European powers to impose their system on any independent state in the Western Hemisphere.  Essentially, we declared that the Western Hemisphere was our little sphere of influence!</a:t>
            </a:r>
            <a:endParaRPr lang="en-US" dirty="0"/>
          </a:p>
        </p:txBody>
      </p:sp>
    </p:spTree>
    <p:extLst>
      <p:ext uri="{BB962C8B-B14F-4D97-AF65-F5344CB8AC3E}">
        <p14:creationId xmlns:p14="http://schemas.microsoft.com/office/powerpoint/2010/main" val="3932104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066800" y="1295400"/>
            <a:ext cx="4343400" cy="5410200"/>
          </a:xfrm>
        </p:spPr>
        <p:txBody>
          <a:bodyPr>
            <a:normAutofit fontScale="92500" lnSpcReduction="20000"/>
          </a:bodyPr>
          <a:lstStyle/>
          <a:p>
            <a:pPr marL="82296" indent="0">
              <a:buNone/>
            </a:pPr>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 that in exchange for Europeans removing their influence from the emerging democratic republics of the Western Hemisphere, we would not intervene in any of the affairs of Europe.  This, or course, was not a change in policy at all.  The United States, following the advice of George Washington in his Farewell Address, had never intervened in European affairs.  We were too weak militarily to do so anyhow!</a:t>
            </a: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447800"/>
            <a:ext cx="3657600" cy="4082062"/>
          </a:xfrm>
        </p:spPr>
      </p:pic>
    </p:spTree>
    <p:extLst>
      <p:ext uri="{BB962C8B-B14F-4D97-AF65-F5344CB8AC3E}">
        <p14:creationId xmlns:p14="http://schemas.microsoft.com/office/powerpoint/2010/main" val="3932104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0" y="13855"/>
            <a:ext cx="9220200" cy="7012149"/>
          </a:xfrm>
        </p:spPr>
      </p:pic>
      <p:sp>
        <p:nvSpPr>
          <p:cNvPr id="2" name="Title 1"/>
          <p:cNvSpPr>
            <a:spLocks noGrp="1"/>
          </p:cNvSpPr>
          <p:nvPr>
            <p:ph type="title"/>
          </p:nvPr>
        </p:nvSpPr>
        <p:spPr>
          <a:xfrm>
            <a:off x="533400" y="228600"/>
            <a:ext cx="7498080" cy="1143000"/>
          </a:xfrm>
        </p:spPr>
        <p:txBody>
          <a:bodyPr/>
          <a:lstStyle/>
          <a:p>
            <a:r>
              <a:rPr lang="en-US" dirty="0" smtClean="0">
                <a:solidFill>
                  <a:schemeClr val="bg1"/>
                </a:solidFill>
              </a:rPr>
              <a:t>“Manifest Destiny”</a:t>
            </a:r>
            <a:endParaRPr lang="en-US" dirty="0">
              <a:solidFill>
                <a:schemeClr val="bg1"/>
              </a:solidFill>
            </a:endParaRPr>
          </a:p>
        </p:txBody>
      </p:sp>
      <p:sp>
        <p:nvSpPr>
          <p:cNvPr id="6" name="Rounded Rectangle 5"/>
          <p:cNvSpPr/>
          <p:nvPr/>
        </p:nvSpPr>
        <p:spPr>
          <a:xfrm>
            <a:off x="5791200" y="304800"/>
            <a:ext cx="3200400" cy="6096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b="1" i="1" u="sng" dirty="0" smtClean="0">
                <a:solidFill>
                  <a:schemeClr val="tx2"/>
                </a:solidFill>
                <a:effectLst>
                  <a:outerShdw blurRad="38100" dist="38100" dir="2700000" algn="tl">
                    <a:srgbClr val="000000">
                      <a:alpha val="43137"/>
                    </a:srgbClr>
                  </a:outerShdw>
                </a:effectLst>
              </a:rPr>
              <a:t>Manifest Destiny: Go West!</a:t>
            </a:r>
          </a:p>
          <a:p>
            <a:endParaRPr lang="en-US" sz="1600" b="1" i="1" u="sng" dirty="0" smtClean="0">
              <a:solidFill>
                <a:schemeClr val="tx2"/>
              </a:solidFill>
              <a:effectLst>
                <a:outerShdw blurRad="38100" dist="38100" dir="2700000" algn="tl">
                  <a:srgbClr val="000000">
                    <a:alpha val="43137"/>
                  </a:srgbClr>
                </a:outerShdw>
              </a:effectLst>
            </a:endParaRPr>
          </a:p>
          <a:p>
            <a:r>
              <a:rPr lang="en-US" sz="1600" dirty="0" smtClean="0"/>
              <a:t>The term “Manifest Destiny” simply means “obvious future.”  In the 1840s, most Americans would have declared that it was the “Manifest Destiny” of the United States of America to control the continent of North American from the Atlantic Ocean to the Pacific Ocean.  As God’s chosen people, we believed that we should spread civilization, democracy, free market capitalism, and Christianity as far as we could carry it.  And we would “enlighten” the world in the process, most believed – just as the image of Liberty above left is bringing light into the darkness of the west!</a:t>
            </a:r>
            <a:endParaRPr lang="en-US" sz="1600" dirty="0"/>
          </a:p>
        </p:txBody>
      </p:sp>
    </p:spTree>
    <p:extLst>
      <p:ext uri="{BB962C8B-B14F-4D97-AF65-F5344CB8AC3E}">
        <p14:creationId xmlns:p14="http://schemas.microsoft.com/office/powerpoint/2010/main" val="2688984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8153400" cy="1143000"/>
          </a:xfrm>
        </p:spPr>
        <p:txBody>
          <a:bodyPr>
            <a:normAutofit fontScale="90000"/>
          </a:bodyPr>
          <a:lstStyle/>
          <a:p>
            <a:r>
              <a:rPr lang="en-US" dirty="0" smtClean="0"/>
              <a:t>Americans Moved West Seeking Land and Economic Opportunity…</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dirty="0" smtClean="0"/>
              <a:t>Americans moved into the West seeking </a:t>
            </a:r>
            <a:r>
              <a:rPr lang="en-US" i="1" u="sng" dirty="0" smtClean="0">
                <a:solidFill>
                  <a:schemeClr val="tx2"/>
                </a:solidFill>
                <a:effectLst>
                  <a:outerShdw blurRad="38100" dist="38100" dir="2700000" algn="tl">
                    <a:srgbClr val="000000">
                      <a:alpha val="43137"/>
                    </a:srgbClr>
                  </a:outerShdw>
                </a:effectLst>
              </a:rPr>
              <a:t>economic opportunity</a:t>
            </a:r>
            <a:r>
              <a:rPr lang="en-US" dirty="0" smtClean="0"/>
              <a:t>.  And for most Americans, that meant one thing: </a:t>
            </a:r>
            <a:r>
              <a:rPr lang="en-US" i="1" u="sng" dirty="0" smtClean="0">
                <a:solidFill>
                  <a:schemeClr val="tx2"/>
                </a:solidFill>
                <a:effectLst>
                  <a:outerShdw blurRad="38100" dist="38100" dir="2700000" algn="tl">
                    <a:srgbClr val="000000">
                      <a:alpha val="43137"/>
                    </a:srgbClr>
                  </a:outerShdw>
                </a:effectLst>
              </a:rPr>
              <a:t>land ownership </a:t>
            </a:r>
            <a:r>
              <a:rPr lang="en-US" dirty="0" smtClean="0"/>
              <a:t>for farming.  Some laws encouraged orderly settlement of the land:</a:t>
            </a:r>
          </a:p>
          <a:p>
            <a:pPr marL="82296" indent="0">
              <a:buNone/>
            </a:pPr>
            <a:r>
              <a:rPr lang="en-US" dirty="0" smtClean="0"/>
              <a:t>	</a:t>
            </a:r>
            <a:r>
              <a:rPr lang="en-US" i="1" u="sng" dirty="0" smtClean="0">
                <a:solidFill>
                  <a:schemeClr val="tx2"/>
                </a:solidFill>
                <a:effectLst>
                  <a:outerShdw blurRad="38100" dist="38100" dir="2700000" algn="tl">
                    <a:srgbClr val="000000">
                      <a:alpha val="43137"/>
                    </a:srgbClr>
                  </a:outerShdw>
                </a:effectLst>
              </a:rPr>
              <a:t>The Northwest Ordinance of 1787</a:t>
            </a:r>
          </a:p>
          <a:p>
            <a:pPr marL="82296" indent="0">
              <a:buNone/>
            </a:pPr>
            <a:r>
              <a:rPr lang="en-US" i="1" dirty="0">
                <a:solidFill>
                  <a:schemeClr val="tx2"/>
                </a:solidFill>
                <a:effectLst>
                  <a:outerShdw blurRad="38100" dist="38100" dir="2700000" algn="tl">
                    <a:srgbClr val="000000">
                      <a:alpha val="43137"/>
                    </a:srgbClr>
                  </a:outerShdw>
                </a:effectLst>
              </a:rPr>
              <a:t>	</a:t>
            </a:r>
            <a:r>
              <a:rPr lang="en-US" i="1" u="sng" dirty="0" smtClean="0">
                <a:solidFill>
                  <a:schemeClr val="tx2"/>
                </a:solidFill>
                <a:effectLst>
                  <a:outerShdw blurRad="38100" dist="38100" dir="2700000" algn="tl">
                    <a:srgbClr val="000000">
                      <a:alpha val="43137"/>
                    </a:srgbClr>
                  </a:outerShdw>
                </a:effectLst>
              </a:rPr>
              <a:t>The Homestead Act of 1862</a:t>
            </a:r>
          </a:p>
          <a:p>
            <a:pPr marL="82296" indent="0">
              <a:buNone/>
            </a:pPr>
            <a:r>
              <a:rPr lang="en-US" dirty="0" smtClean="0"/>
              <a:t>More frequently, however, Americans moved west haphazardly, squatting on the land without paying for it.  This was how most of the Ohio River Valley, Texas, and the Oregon Country were settled.  One family at a time. </a:t>
            </a:r>
            <a:endParaRPr lang="en-US" dirty="0"/>
          </a:p>
        </p:txBody>
      </p:sp>
    </p:spTree>
    <p:extLst>
      <p:ext uri="{BB962C8B-B14F-4D97-AF65-F5344CB8AC3E}">
        <p14:creationId xmlns:p14="http://schemas.microsoft.com/office/powerpoint/2010/main" val="264159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0686" y="228600"/>
            <a:ext cx="7498080" cy="1143000"/>
          </a:xfrm>
        </p:spPr>
        <p:txBody>
          <a:bodyPr>
            <a:normAutofit/>
          </a:bodyPr>
          <a:lstStyle/>
          <a:p>
            <a:r>
              <a:rPr lang="en-US" dirty="0" smtClean="0"/>
              <a:t>Railroads and Canals lead West</a:t>
            </a:r>
            <a:endParaRPr lang="en-US" dirty="0"/>
          </a:p>
        </p:txBody>
      </p:sp>
      <p:sp>
        <p:nvSpPr>
          <p:cNvPr id="4" name="Text Placeholder 3"/>
          <p:cNvSpPr>
            <a:spLocks noGrp="1"/>
          </p:cNvSpPr>
          <p:nvPr>
            <p:ph sz="half" idx="1"/>
          </p:nvPr>
        </p:nvSpPr>
        <p:spPr>
          <a:xfrm>
            <a:off x="1066800" y="1219200"/>
            <a:ext cx="4114800" cy="5638800"/>
          </a:xfrm>
        </p:spPr>
        <p:txBody>
          <a:bodyPr>
            <a:normAutofit fontScale="92500" lnSpcReduction="10000"/>
          </a:bodyPr>
          <a:lstStyle/>
          <a:p>
            <a:pPr marL="82296" indent="0">
              <a:buNone/>
            </a:pPr>
            <a:r>
              <a:rPr lang="en-US" dirty="0" smtClean="0"/>
              <a:t>Building roads, canals, and railway systems was one way Americans began to make progress into the West.  The National Road, the Erie Canal, and the Transcontinental Railroad were all created to facilitate trade with the West and make it that much easier for people to settle the region for the United States.  Every new transportation system was a step closer to our nation’s Manifest Destiny.  </a:t>
            </a: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9819" y="1066800"/>
            <a:ext cx="3124200" cy="2360507"/>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0174" y="2882127"/>
            <a:ext cx="3259146" cy="16764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365" y="4495800"/>
            <a:ext cx="3188765" cy="2172347"/>
          </a:xfrm>
          <a:prstGeom prst="rect">
            <a:avLst/>
          </a:prstGeom>
        </p:spPr>
      </p:pic>
    </p:spTree>
    <p:extLst>
      <p:ext uri="{BB962C8B-B14F-4D97-AF65-F5344CB8AC3E}">
        <p14:creationId xmlns:p14="http://schemas.microsoft.com/office/powerpoint/2010/main" val="3186794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Cotton Gin opens SW Lands</a:t>
            </a:r>
            <a:endParaRPr lang="en-US" dirty="0"/>
          </a:p>
        </p:txBody>
      </p:sp>
      <p:sp>
        <p:nvSpPr>
          <p:cNvPr id="4" name="Content Placeholder 3"/>
          <p:cNvSpPr>
            <a:spLocks noGrp="1"/>
          </p:cNvSpPr>
          <p:nvPr>
            <p:ph sz="half" idx="1"/>
          </p:nvPr>
        </p:nvSpPr>
        <p:spPr>
          <a:xfrm>
            <a:off x="1066800" y="1219200"/>
            <a:ext cx="4191000" cy="5410200"/>
          </a:xfrm>
        </p:spPr>
        <p:txBody>
          <a:bodyPr>
            <a:normAutofit fontScale="85000" lnSpcReduction="10000"/>
          </a:bodyPr>
          <a:lstStyle/>
          <a:p>
            <a:pPr marL="82296" indent="0">
              <a:buNone/>
            </a:pPr>
            <a:r>
              <a:rPr lang="en-US" dirty="0" smtClean="0"/>
              <a:t>When Eli Whitney invented the cotton gin in the 1790s, the cotton industry was in decline.  It was too much work, for too little payoff.  Once this invention came along, though, many Americans invest in western lands and enslaved labor – the principle needs to create a cotton plantation.  Most of the plantations would be established in what we call the “Deep South” today – places like Alabama, Mississippi, Louisiana, Arkansas, and Texas.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455" y="3657600"/>
            <a:ext cx="3524250" cy="2676646"/>
          </a:xfrm>
          <a:prstGeom prst="rect">
            <a:avLst/>
          </a:prstGeo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1107361">
            <a:off x="6034046" y="1237883"/>
            <a:ext cx="1526807" cy="2745056"/>
          </a:xfrm>
        </p:spPr>
      </p:pic>
    </p:spTree>
    <p:extLst>
      <p:ext uri="{BB962C8B-B14F-4D97-AF65-F5344CB8AC3E}">
        <p14:creationId xmlns:p14="http://schemas.microsoft.com/office/powerpoint/2010/main" val="3006536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 y="0"/>
            <a:ext cx="10465389" cy="6858000"/>
          </a:xfrm>
        </p:spPr>
      </p:pic>
      <p:sp>
        <p:nvSpPr>
          <p:cNvPr id="2" name="Title 1"/>
          <p:cNvSpPr>
            <a:spLocks noGrp="1"/>
          </p:cNvSpPr>
          <p:nvPr>
            <p:ph type="title"/>
          </p:nvPr>
        </p:nvSpPr>
        <p:spPr/>
        <p:txBody>
          <a:bodyPr/>
          <a:lstStyle/>
          <a:p>
            <a:r>
              <a:rPr lang="en-US" dirty="0" smtClean="0"/>
              <a:t>The Removal of Indians</a:t>
            </a:r>
            <a:endParaRPr lang="en-US" dirty="0"/>
          </a:p>
        </p:txBody>
      </p:sp>
      <p:sp>
        <p:nvSpPr>
          <p:cNvPr id="5" name="Content Placeholder 4"/>
          <p:cNvSpPr>
            <a:spLocks noGrp="1"/>
          </p:cNvSpPr>
          <p:nvPr>
            <p:ph sz="half" idx="2"/>
          </p:nvPr>
        </p:nvSpPr>
        <p:spPr>
          <a:xfrm>
            <a:off x="609600" y="1447800"/>
            <a:ext cx="4191000" cy="4739640"/>
          </a:xfrm>
        </p:spPr>
        <p:txBody>
          <a:bodyPr>
            <a:normAutofit lnSpcReduction="10000"/>
          </a:bodyPr>
          <a:lstStyle/>
          <a:p>
            <a:pPr marL="82296" indent="0">
              <a:buNone/>
            </a:pPr>
            <a:r>
              <a:rPr lang="en-US" dirty="0" smtClean="0"/>
              <a:t>Throughout the 19</a:t>
            </a:r>
            <a:r>
              <a:rPr lang="en-US" baseline="30000" dirty="0" smtClean="0"/>
              <a:t>th</a:t>
            </a:r>
            <a:r>
              <a:rPr lang="en-US" dirty="0" smtClean="0"/>
              <a:t> Century, Native American societies had been encroached upon and move, one tribe after the next, to the West of the Mississippi River.  The Trail of Tears was only the most dramatic example; hundreds of tribes were removed and forced onto reservations in the West.</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555" y="1295400"/>
            <a:ext cx="3814372" cy="4724400"/>
          </a:xfrm>
          <a:prstGeom prst="rect">
            <a:avLst/>
          </a:prstGeom>
        </p:spPr>
      </p:pic>
    </p:spTree>
    <p:extLst>
      <p:ext uri="{BB962C8B-B14F-4D97-AF65-F5344CB8AC3E}">
        <p14:creationId xmlns:p14="http://schemas.microsoft.com/office/powerpoint/2010/main" val="2500672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 y="0"/>
            <a:ext cx="9143998" cy="6858000"/>
          </a:xfrm>
        </p:spPr>
      </p:pic>
      <p:sp>
        <p:nvSpPr>
          <p:cNvPr id="2" name="Title 1"/>
          <p:cNvSpPr>
            <a:spLocks noGrp="1"/>
          </p:cNvSpPr>
          <p:nvPr>
            <p:ph type="title"/>
          </p:nvPr>
        </p:nvSpPr>
        <p:spPr/>
        <p:txBody>
          <a:bodyPr/>
          <a:lstStyle/>
          <a:p>
            <a:r>
              <a:rPr lang="en-US" dirty="0" smtClean="0"/>
              <a:t>Texans Fight for Independence</a:t>
            </a:r>
            <a:endParaRPr lang="en-US" dirty="0"/>
          </a:p>
        </p:txBody>
      </p:sp>
      <p:sp>
        <p:nvSpPr>
          <p:cNvPr id="4" name="Content Placeholder 3"/>
          <p:cNvSpPr>
            <a:spLocks noGrp="1"/>
          </p:cNvSpPr>
          <p:nvPr>
            <p:ph sz="half" idx="1"/>
          </p:nvPr>
        </p:nvSpPr>
        <p:spPr>
          <a:xfrm>
            <a:off x="152400" y="1295400"/>
            <a:ext cx="4178808" cy="5334000"/>
          </a:xfrm>
        </p:spPr>
        <p:txBody>
          <a:bodyPr>
            <a:normAutofit fontScale="77500" lnSpcReduction="20000"/>
          </a:bodyPr>
          <a:lstStyle/>
          <a:p>
            <a:pPr marL="82296" indent="0">
              <a:buNone/>
            </a:pPr>
            <a:r>
              <a:rPr lang="en-US" dirty="0" smtClean="0"/>
              <a:t>After being invited to </a:t>
            </a:r>
            <a:r>
              <a:rPr lang="en-US" dirty="0" err="1" smtClean="0"/>
              <a:t>Tejas</a:t>
            </a:r>
            <a:r>
              <a:rPr lang="en-US" dirty="0" smtClean="0"/>
              <a:t> to settle the region for Mexico, Americans living in Texas fought for their independence in the 1830s.  After suffering a tragic and total defeat at the Alamo, Texans rallied, captured Santa Anna at the Battle of San Jacinto, and won their independence.  Sam Houston became the President of the independent republic of Texas. Due to the continuing debate over slavery in America, the Congress refused to annex Texas during the 1830s.  In 1845, under John Tyler, the state was annexed.  It became a state while James K. Polk was President, and Americans were soon at war with Mexico!</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11072">
            <a:off x="5361383" y="1304051"/>
            <a:ext cx="2486025" cy="38481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3429000"/>
            <a:ext cx="4495648" cy="2978495"/>
          </a:xfrm>
          <a:prstGeom prst="rect">
            <a:avLst/>
          </a:prstGeom>
        </p:spPr>
      </p:pic>
      <p:sp>
        <p:nvSpPr>
          <p:cNvPr id="10" name="Rounded Rectangle 9"/>
          <p:cNvSpPr/>
          <p:nvPr/>
        </p:nvSpPr>
        <p:spPr>
          <a:xfrm>
            <a:off x="6133872" y="3228101"/>
            <a:ext cx="2552776" cy="83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050" b="1" dirty="0" smtClean="0"/>
              <a:t>Sam Houston</a:t>
            </a:r>
            <a:r>
              <a:rPr lang="en-US" sz="1050" dirty="0" smtClean="0"/>
              <a:t>, President of the Republic of Texas, (above).  </a:t>
            </a:r>
          </a:p>
          <a:p>
            <a:r>
              <a:rPr lang="en-US" sz="1050" b="1" dirty="0" smtClean="0"/>
              <a:t>The Battle of the Alamo </a:t>
            </a:r>
            <a:r>
              <a:rPr lang="en-US" sz="1050" dirty="0" smtClean="0"/>
              <a:t>– Texas tragedy, 1835 (below). </a:t>
            </a:r>
            <a:endParaRPr lang="en-US" sz="1050" dirty="0"/>
          </a:p>
        </p:txBody>
      </p:sp>
    </p:spTree>
    <p:extLst>
      <p:ext uri="{BB962C8B-B14F-4D97-AF65-F5344CB8AC3E}">
        <p14:creationId xmlns:p14="http://schemas.microsoft.com/office/powerpoint/2010/main" val="28436488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5138" y="0"/>
            <a:ext cx="7498080" cy="1143000"/>
          </a:xfrm>
        </p:spPr>
        <p:txBody>
          <a:bodyPr/>
          <a:lstStyle/>
          <a:p>
            <a:r>
              <a:rPr lang="en-US" dirty="0" smtClean="0"/>
              <a:t>The Annexation of Texas</a:t>
            </a:r>
            <a:endParaRPr lang="en-US" dirty="0"/>
          </a:p>
        </p:txBody>
      </p:sp>
      <p:sp>
        <p:nvSpPr>
          <p:cNvPr id="3" name="Content Placeholder 2"/>
          <p:cNvSpPr>
            <a:spLocks noGrp="1"/>
          </p:cNvSpPr>
          <p:nvPr>
            <p:ph sz="half" idx="1"/>
          </p:nvPr>
        </p:nvSpPr>
        <p:spPr>
          <a:xfrm>
            <a:off x="1066800" y="1143000"/>
            <a:ext cx="4026408" cy="5562600"/>
          </a:xfrm>
        </p:spPr>
        <p:txBody>
          <a:bodyPr>
            <a:normAutofit fontScale="77500" lnSpcReduction="20000"/>
          </a:bodyPr>
          <a:lstStyle/>
          <a:p>
            <a:pPr marL="82296" indent="0">
              <a:buNone/>
            </a:pPr>
            <a:r>
              <a:rPr lang="en-US" dirty="0" smtClean="0"/>
              <a:t>Believing that Santa Anna had been coerced into signing the treaty which gave Texas its independence, Mexico was enraged when the United States annexed Texas.   They still considered </a:t>
            </a:r>
            <a:r>
              <a:rPr lang="en-US" dirty="0" err="1" smtClean="0"/>
              <a:t>Tejas</a:t>
            </a:r>
            <a:r>
              <a:rPr lang="en-US" dirty="0" smtClean="0"/>
              <a:t> their northernmost province.  The boundary dispute over where Texas ended – the Nueces River or the Rio Grande – was also a major concern.  James K. Polk annexed Texas and was eager to provoke a war with Mexico – a war he was certain Americans would win – because he wanted to take even more territory from our neighbors to the South: California and the Southwest.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219200"/>
            <a:ext cx="3657600" cy="3491345"/>
          </a:xfrm>
        </p:spPr>
      </p:pic>
      <p:sp>
        <p:nvSpPr>
          <p:cNvPr id="6" name="Rounded Rectangle 5"/>
          <p:cNvSpPr/>
          <p:nvPr/>
        </p:nvSpPr>
        <p:spPr>
          <a:xfrm>
            <a:off x="5115791" y="4724400"/>
            <a:ext cx="3886200" cy="130925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Americans took over the “large version” of Texas – which extended South to the Rio Grande and North to present day Wyoming!</a:t>
            </a:r>
            <a:endParaRPr lang="en-US" dirty="0"/>
          </a:p>
        </p:txBody>
      </p:sp>
    </p:spTree>
    <p:extLst>
      <p:ext uri="{BB962C8B-B14F-4D97-AF65-F5344CB8AC3E}">
        <p14:creationId xmlns:p14="http://schemas.microsoft.com/office/powerpoint/2010/main" val="13437991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“Fifty-Four Forty or Fight!”</a:t>
            </a:r>
            <a:endParaRPr lang="en-US" dirty="0"/>
          </a:p>
        </p:txBody>
      </p:sp>
      <p:sp>
        <p:nvSpPr>
          <p:cNvPr id="3" name="Content Placeholder 2"/>
          <p:cNvSpPr>
            <a:spLocks noGrp="1"/>
          </p:cNvSpPr>
          <p:nvPr>
            <p:ph sz="half" idx="1"/>
          </p:nvPr>
        </p:nvSpPr>
        <p:spPr>
          <a:xfrm>
            <a:off x="1143000" y="1371600"/>
            <a:ext cx="4267200" cy="5181600"/>
          </a:xfrm>
        </p:spPr>
        <p:txBody>
          <a:bodyPr>
            <a:normAutofit fontScale="85000" lnSpcReduction="20000"/>
          </a:bodyPr>
          <a:lstStyle/>
          <a:p>
            <a:pPr marL="82296" indent="0">
              <a:buNone/>
            </a:pPr>
            <a:r>
              <a:rPr lang="en-US" dirty="0" smtClean="0"/>
              <a:t>When James K. Polk ran for President he ran on the campaign slogan “Fifty-Four Forty or Fight!” – suggesting that Britain must cede all of the land in the Oregon Territory or fight against the United States.  When he provoke war with Mexico in1846, though, he thought better than to fight two wars simultaneously.  The US signed the Oregon Treaty with England, taking the southern portion of the territory – and giving to England the northern portion – present day British Columbia and Vancouver Island.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95400"/>
            <a:ext cx="3276600" cy="5119688"/>
          </a:xfrm>
        </p:spPr>
      </p:pic>
    </p:spTree>
    <p:extLst>
      <p:ext uri="{BB962C8B-B14F-4D97-AF65-F5344CB8AC3E}">
        <p14:creationId xmlns:p14="http://schemas.microsoft.com/office/powerpoint/2010/main" val="125717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Louisiana Territory</a:t>
            </a:r>
            <a:endParaRPr lang="en-US" dirty="0"/>
          </a:p>
        </p:txBody>
      </p:sp>
      <p:sp>
        <p:nvSpPr>
          <p:cNvPr id="4" name="Content Placeholder 3"/>
          <p:cNvSpPr>
            <a:spLocks noGrp="1"/>
          </p:cNvSpPr>
          <p:nvPr>
            <p:ph sz="half" idx="1"/>
          </p:nvPr>
        </p:nvSpPr>
        <p:spPr>
          <a:xfrm>
            <a:off x="1066800" y="1447800"/>
            <a:ext cx="4038600" cy="5257800"/>
          </a:xfrm>
        </p:spPr>
        <p:txBody>
          <a:bodyPr>
            <a:normAutofit fontScale="77500" lnSpcReduction="20000"/>
          </a:bodyPr>
          <a:lstStyle/>
          <a:p>
            <a:r>
              <a:rPr lang="en-US" dirty="0" smtClean="0"/>
              <a:t>Thomas Jefferson purchased the </a:t>
            </a:r>
            <a:r>
              <a:rPr lang="en-US" i="1" u="sng" dirty="0" smtClean="0">
                <a:solidFill>
                  <a:schemeClr val="tx2">
                    <a:lumMod val="75000"/>
                  </a:schemeClr>
                </a:solidFill>
                <a:effectLst>
                  <a:outerShdw blurRad="38100" dist="38100" dir="2700000" algn="tl">
                    <a:srgbClr val="000000">
                      <a:alpha val="43137"/>
                    </a:srgbClr>
                  </a:outerShdw>
                </a:effectLst>
              </a:rPr>
              <a:t>Louisiana Territory</a:t>
            </a:r>
            <a:r>
              <a:rPr lang="en-US" dirty="0" smtClean="0"/>
              <a:t> in 1803 from Napoleon Bonaparte.  Seeking only New Orleans, Americans acquired the entire Louisiana Territory for around $15 Million, just a few pennies per acre.  </a:t>
            </a:r>
          </a:p>
          <a:p>
            <a:r>
              <a:rPr lang="en-US" dirty="0" smtClean="0"/>
              <a:t>Jefferson appointed </a:t>
            </a:r>
            <a:r>
              <a:rPr lang="en-US" i="1" u="sng" dirty="0" smtClean="0">
                <a:solidFill>
                  <a:schemeClr val="tx2">
                    <a:lumMod val="75000"/>
                  </a:schemeClr>
                </a:solidFill>
                <a:effectLst>
                  <a:outerShdw blurRad="38100" dist="38100" dir="2700000" algn="tl">
                    <a:srgbClr val="000000">
                      <a:alpha val="43137"/>
                    </a:srgbClr>
                  </a:outerShdw>
                </a:effectLst>
              </a:rPr>
              <a:t>Meriwether Lewis and William Clark </a:t>
            </a:r>
            <a:r>
              <a:rPr lang="en-US" dirty="0" smtClean="0"/>
              <a:t>to organize the </a:t>
            </a:r>
            <a:r>
              <a:rPr lang="en-US" i="1" u="sng" dirty="0" smtClean="0">
                <a:solidFill>
                  <a:schemeClr val="tx2">
                    <a:lumMod val="75000"/>
                  </a:schemeClr>
                </a:solidFill>
                <a:effectLst>
                  <a:outerShdw blurRad="38100" dist="38100" dir="2700000" algn="tl">
                    <a:srgbClr val="000000">
                      <a:alpha val="43137"/>
                    </a:srgbClr>
                  </a:outerShdw>
                </a:effectLst>
              </a:rPr>
              <a:t>Corps of Discovery</a:t>
            </a:r>
            <a:r>
              <a:rPr lang="en-US" dirty="0" smtClean="0"/>
              <a:t> – a group of several dozen men who explored the territory, met Native American tribes, mapped the region, collected samples of the flora and fauna, and claimed it for America.</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670272"/>
          </a:xfrm>
        </p:spPr>
      </p:pic>
      <p:sp>
        <p:nvSpPr>
          <p:cNvPr id="7" name="Rounded Rectangle 6"/>
          <p:cNvSpPr/>
          <p:nvPr/>
        </p:nvSpPr>
        <p:spPr>
          <a:xfrm>
            <a:off x="5105400" y="4367645"/>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Louisiana Territory more than doubled the size of the United States in 1803, when it was purchased from France.  The Lewis &amp; Clark expedition – or, the Corps of Discovery – explored the region.</a:t>
            </a:r>
            <a:endParaRPr lang="en-US" dirty="0"/>
          </a:p>
        </p:txBody>
      </p:sp>
    </p:spTree>
    <p:extLst>
      <p:ext uri="{BB962C8B-B14F-4D97-AF65-F5344CB8AC3E}">
        <p14:creationId xmlns:p14="http://schemas.microsoft.com/office/powerpoint/2010/main" val="1571683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a:xfrm>
            <a:off x="1295400" y="1600200"/>
            <a:ext cx="7498080" cy="4800600"/>
          </a:xfrm>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3422044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6181030" cy="4800600"/>
          </a:xfrm>
        </p:spPr>
      </p:pic>
      <p:sp>
        <p:nvSpPr>
          <p:cNvPr id="3" name="Rounded Rectangle 2"/>
          <p:cNvSpPr/>
          <p:nvPr/>
        </p:nvSpPr>
        <p:spPr>
          <a:xfrm>
            <a:off x="1295400" y="5867400"/>
            <a:ext cx="7620000" cy="838200"/>
          </a:xfrm>
          <a:prstGeom prst="round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United States defeated Mexico and took the entire Mexican Cession region – including California, and Texas, and the land that became seven other western states in the United States of America. </a:t>
            </a:r>
            <a:endParaRPr lang="en-US" dirty="0">
              <a:solidFill>
                <a:schemeClr val="accent6">
                  <a:lumMod val="50000"/>
                </a:schemeClr>
              </a:solidFill>
            </a:endParaRPr>
          </a:p>
        </p:txBody>
      </p:sp>
    </p:spTree>
    <p:extLst>
      <p:ext uri="{BB962C8B-B14F-4D97-AF65-F5344CB8AC3E}">
        <p14:creationId xmlns:p14="http://schemas.microsoft.com/office/powerpoint/2010/main" val="1120051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California Gold Rush – 49ers</a:t>
            </a:r>
            <a:endParaRPr lang="en-US" dirty="0"/>
          </a:p>
        </p:txBody>
      </p:sp>
      <p:sp>
        <p:nvSpPr>
          <p:cNvPr id="4" name="Content Placeholder 3"/>
          <p:cNvSpPr>
            <a:spLocks noGrp="1"/>
          </p:cNvSpPr>
          <p:nvPr>
            <p:ph sz="half" idx="1"/>
          </p:nvPr>
        </p:nvSpPr>
        <p:spPr>
          <a:xfrm>
            <a:off x="1143000" y="1371600"/>
            <a:ext cx="3962400" cy="5334000"/>
          </a:xfrm>
        </p:spPr>
        <p:txBody>
          <a:bodyPr>
            <a:normAutofit fontScale="92500" lnSpcReduction="20000"/>
          </a:bodyPr>
          <a:lstStyle/>
          <a:p>
            <a:pPr marL="82296" indent="0">
              <a:buNone/>
            </a:pPr>
            <a:r>
              <a:rPr lang="en-US" dirty="0" smtClean="0"/>
              <a:t>California was ceded to the United States as a part of the Mexican Cession in 1848.  Within months, James Marshall – panning fore gold on the American River at Sutter’s Mill – had discovered gold.  The gold rush of 1849 was the beginning of rapid changes in the West.  By 1850 California was settled and brought into the Union as a free state.  The march towards Civil War quickened.</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447800"/>
            <a:ext cx="3657600" cy="2939653"/>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65876">
            <a:off x="5590566" y="4267200"/>
            <a:ext cx="3200400" cy="1990649"/>
          </a:xfrm>
          <a:prstGeom prst="rect">
            <a:avLst/>
          </a:prstGeom>
        </p:spPr>
      </p:pic>
    </p:spTree>
    <p:extLst>
      <p:ext uri="{BB962C8B-B14F-4D97-AF65-F5344CB8AC3E}">
        <p14:creationId xmlns:p14="http://schemas.microsoft.com/office/powerpoint/2010/main" val="428968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7132320"/>
          </a:xfrm>
        </p:spPr>
      </p:pic>
      <p:sp>
        <p:nvSpPr>
          <p:cNvPr id="2" name="Title 1"/>
          <p:cNvSpPr>
            <a:spLocks noGrp="1"/>
          </p:cNvSpPr>
          <p:nvPr>
            <p:ph type="title"/>
          </p:nvPr>
        </p:nvSpPr>
        <p:spPr>
          <a:xfrm>
            <a:off x="518160" y="475133"/>
            <a:ext cx="7498080" cy="1143000"/>
          </a:xfrm>
        </p:spPr>
        <p:txBody>
          <a:bodyPr>
            <a:normAutofit fontScale="90000"/>
          </a:bodyPr>
          <a:lstStyle/>
          <a:p>
            <a:r>
              <a:rPr lang="en-US" dirty="0" smtClean="0"/>
              <a:t>Lewis and Clark’s </a:t>
            </a:r>
            <a:br>
              <a:rPr lang="en-US" dirty="0" smtClean="0"/>
            </a:br>
            <a:r>
              <a:rPr lang="en-US" dirty="0" smtClean="0"/>
              <a:t>Corps of Discovery</a:t>
            </a:r>
            <a:endParaRPr lang="en-US" dirty="0"/>
          </a:p>
        </p:txBody>
      </p:sp>
      <p:sp>
        <p:nvSpPr>
          <p:cNvPr id="6" name="Rounded Rectangle 5"/>
          <p:cNvSpPr/>
          <p:nvPr/>
        </p:nvSpPr>
        <p:spPr>
          <a:xfrm>
            <a:off x="152400" y="3048000"/>
            <a:ext cx="4114800" cy="381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traveling up the Missouri River all the way to it’s source in the Rocky Mountains, the </a:t>
            </a:r>
            <a:r>
              <a:rPr lang="en-US" i="1" u="sng" dirty="0" smtClean="0">
                <a:solidFill>
                  <a:schemeClr val="tx2">
                    <a:lumMod val="75000"/>
                  </a:schemeClr>
                </a:solidFill>
              </a:rPr>
              <a:t>Corps of Discovery </a:t>
            </a:r>
            <a:r>
              <a:rPr lang="en-US" dirty="0" smtClean="0"/>
              <a:t>made portage across the Rockies and headed down the Columbia River – traveling with the current now, all the way to the Pacific Ocean.  Americans claimed the </a:t>
            </a:r>
            <a:r>
              <a:rPr lang="en-US" u="sng" dirty="0" smtClean="0">
                <a:solidFill>
                  <a:schemeClr val="tx2">
                    <a:lumMod val="75000"/>
                  </a:schemeClr>
                </a:solidFill>
                <a:effectLst>
                  <a:outerShdw blurRad="38100" dist="38100" dir="2700000" algn="tl">
                    <a:srgbClr val="000000">
                      <a:alpha val="43137"/>
                    </a:srgbClr>
                  </a:outerShdw>
                </a:effectLst>
              </a:rPr>
              <a:t>Oregon Territory </a:t>
            </a:r>
            <a:r>
              <a:rPr lang="en-US" dirty="0" smtClean="0"/>
              <a:t>as a result of the expedition, a claim which became more legitimate after the War of 1812 ended with American victory over England, which also claimed the territory...</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297873"/>
            <a:ext cx="3162300" cy="2640521"/>
          </a:xfrm>
          <a:prstGeom prst="rect">
            <a:avLst/>
          </a:prstGeom>
        </p:spPr>
      </p:pic>
      <p:sp>
        <p:nvSpPr>
          <p:cNvPr id="8" name="Right Arrow 7"/>
          <p:cNvSpPr/>
          <p:nvPr/>
        </p:nvSpPr>
        <p:spPr>
          <a:xfrm rot="19755576">
            <a:off x="3781425" y="2716721"/>
            <a:ext cx="2800350" cy="457200"/>
          </a:xfrm>
          <a:prstGeom prst="rightArrow">
            <a:avLst/>
          </a:prstGeom>
          <a:solidFill>
            <a:schemeClr val="tx2"/>
          </a:solidFill>
          <a:ln>
            <a:solidFill>
              <a:schemeClr val="tx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44844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Sacajawea</a:t>
            </a:r>
            <a:endParaRPr lang="en-US" dirty="0"/>
          </a:p>
        </p:txBody>
      </p:sp>
      <p:sp>
        <p:nvSpPr>
          <p:cNvPr id="4" name="Content Placeholder 3"/>
          <p:cNvSpPr>
            <a:spLocks noGrp="1"/>
          </p:cNvSpPr>
          <p:nvPr>
            <p:ph sz="half" idx="1"/>
          </p:nvPr>
        </p:nvSpPr>
        <p:spPr/>
        <p:txBody>
          <a:bodyPr>
            <a:normAutofit fontScale="77500" lnSpcReduction="20000"/>
          </a:bodyPr>
          <a:lstStyle/>
          <a:p>
            <a:pPr marL="82296" indent="0">
              <a:buNone/>
            </a:pPr>
            <a:r>
              <a:rPr lang="en-US" dirty="0" smtClean="0"/>
              <a:t>When Lewis and Clark met Sacajawea, she was a teenage girl, a pregnant with the child of her husband, the French fur trader Toussaint Charbonneau.  After giving birth to the child, Sacajawea joined the Corps of Discovery as a scout and translator.  Since she was born in the Pacific Northwest – as a member of the Shoshone Tribe – one can legitimately claim that she was the only person on the expedition who actually knew where they were going!</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4156363"/>
          </a:xfrm>
        </p:spPr>
      </p:pic>
      <p:sp>
        <p:nvSpPr>
          <p:cNvPr id="7" name="Rounded Rectangle 6"/>
          <p:cNvSpPr/>
          <p:nvPr/>
        </p:nvSpPr>
        <p:spPr>
          <a:xfrm>
            <a:off x="5105400" y="5791200"/>
            <a:ext cx="3657600" cy="685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Sacajawea leads the Corps of Discovery to the Pacific Northwest.</a:t>
            </a:r>
            <a:endParaRPr lang="en-US" dirty="0"/>
          </a:p>
        </p:txBody>
      </p:sp>
    </p:spTree>
    <p:extLst>
      <p:ext uri="{BB962C8B-B14F-4D97-AF65-F5344CB8AC3E}">
        <p14:creationId xmlns:p14="http://schemas.microsoft.com/office/powerpoint/2010/main" val="2101666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sz="half" idx="1"/>
          </p:nvPr>
        </p:nvSpPr>
        <p:spPr>
          <a:xfrm>
            <a:off x="990600" y="1524000"/>
            <a:ext cx="4102608" cy="5334000"/>
          </a:xfrm>
        </p:spPr>
        <p:txBody>
          <a:bodyPr>
            <a:normAutofit fontScale="77500" lnSpcReduction="20000"/>
          </a:bodyPr>
          <a:lstStyle/>
          <a:p>
            <a:pPr>
              <a:buFont typeface="Arial" panose="020B0604020202020204" pitchFamily="34" charset="0"/>
              <a:buChar char="•"/>
            </a:pPr>
            <a:r>
              <a:rPr lang="en-US" i="1" u="sng" dirty="0" smtClean="0">
                <a:solidFill>
                  <a:schemeClr val="tx2">
                    <a:lumMod val="75000"/>
                  </a:schemeClr>
                </a:solidFill>
                <a:effectLst>
                  <a:outerShdw blurRad="38100" dist="38100" dir="2700000" algn="tl">
                    <a:srgbClr val="000000">
                      <a:alpha val="43137"/>
                    </a:srgbClr>
                  </a:outerShdw>
                </a:effectLst>
              </a:rPr>
              <a:t>James Madison </a:t>
            </a:r>
            <a:r>
              <a:rPr lang="en-US" dirty="0" smtClean="0"/>
              <a:t>was the President during the War of 1812.</a:t>
            </a:r>
          </a:p>
          <a:p>
            <a:pPr>
              <a:buFont typeface="Arial" panose="020B0604020202020204" pitchFamily="34" charset="0"/>
              <a:buChar char="•"/>
            </a:pPr>
            <a:r>
              <a:rPr lang="en-US" dirty="0" smtClean="0"/>
              <a:t>The War of 1812 was caused by British interference with American shipping and trade.  </a:t>
            </a:r>
            <a:r>
              <a:rPr lang="en-US" i="1" u="sng" dirty="0" smtClean="0">
                <a:solidFill>
                  <a:schemeClr val="tx2">
                    <a:lumMod val="75000"/>
                  </a:schemeClr>
                </a:solidFill>
              </a:rPr>
              <a:t>The English impressed (kidnapped) our sailors and stole our cargo</a:t>
            </a:r>
            <a:r>
              <a:rPr lang="en-US" dirty="0" smtClean="0"/>
              <a:t>.</a:t>
            </a:r>
          </a:p>
          <a:p>
            <a:pPr>
              <a:buFont typeface="Arial" panose="020B0604020202020204" pitchFamily="34" charset="0"/>
              <a:buChar char="•"/>
            </a:pPr>
            <a:r>
              <a:rPr lang="en-US" dirty="0" smtClean="0"/>
              <a:t>The British also occupied western forts, and encouraged Indians to attack Americans on the frontier. </a:t>
            </a:r>
          </a:p>
          <a:p>
            <a:pPr>
              <a:buFont typeface="Arial" panose="020B0604020202020204" pitchFamily="34" charset="0"/>
              <a:buChar char="•"/>
            </a:pPr>
            <a:r>
              <a:rPr lang="en-US" dirty="0" smtClean="0"/>
              <a:t>Western </a:t>
            </a:r>
            <a:r>
              <a:rPr lang="en-US" i="1" u="sng" dirty="0" smtClean="0">
                <a:solidFill>
                  <a:schemeClr val="tx2">
                    <a:lumMod val="75000"/>
                  </a:schemeClr>
                </a:solidFill>
                <a:effectLst>
                  <a:outerShdw blurRad="38100" dist="38100" dir="2700000" algn="tl">
                    <a:srgbClr val="000000">
                      <a:alpha val="43137"/>
                    </a:srgbClr>
                  </a:outerShdw>
                </a:effectLst>
              </a:rPr>
              <a:t>“War Hawks” </a:t>
            </a:r>
            <a:r>
              <a:rPr lang="en-US" dirty="0" smtClean="0"/>
              <a:t>favored the War of 1812 with England; New Englanders tended to oppose the War of 1812.</a:t>
            </a:r>
          </a:p>
          <a:p>
            <a:pPr marL="82296" indent="0">
              <a:buNone/>
            </a:pPr>
            <a:endParaRPr lang="en-US" dirty="0" smtClean="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19200"/>
            <a:ext cx="3657600" cy="2961084"/>
          </a:xfrm>
        </p:spPr>
      </p:pic>
      <p:sp>
        <p:nvSpPr>
          <p:cNvPr id="6" name="Rounded Rectangle 5"/>
          <p:cNvSpPr/>
          <p:nvPr/>
        </p:nvSpPr>
        <p:spPr>
          <a:xfrm>
            <a:off x="5181600" y="4114800"/>
            <a:ext cx="37338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general, Democratic-Republicans favored the War of 1812.  Federalists, who favored both England and commerce, would have preferred to negotiate a treaty with the British.  This would hurt the Federalist Party by the end of the war.</a:t>
            </a:r>
            <a:endParaRPr lang="en-US" dirty="0"/>
          </a:p>
        </p:txBody>
      </p:sp>
    </p:spTree>
    <p:extLst>
      <p:ext uri="{BB962C8B-B14F-4D97-AF65-F5344CB8AC3E}">
        <p14:creationId xmlns:p14="http://schemas.microsoft.com/office/powerpoint/2010/main" val="305644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War of 1812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After the War of 1812,  American claims to the Pacific Northwest were more legitimate.  After all, if the English could not defend the land, Americans claim to the region grew stronger. </a:t>
            </a:r>
          </a:p>
          <a:p>
            <a:r>
              <a:rPr lang="en-US" dirty="0" smtClean="0"/>
              <a:t>Many Native American tribes were forced West during the War of 1812.  Americans began to move into the land in the Deep South, planting cotton in present day Louisiana, Alabama, and Mississippi.</a:t>
            </a:r>
          </a:p>
          <a:p>
            <a:r>
              <a:rPr lang="en-US" dirty="0" smtClean="0"/>
              <a:t>Americans also began moving into Florida during this period, despite the fact that the Spanish still claimed the region.</a:t>
            </a:r>
            <a:endParaRPr lang="en-US" dirty="0"/>
          </a:p>
        </p:txBody>
      </p:sp>
    </p:spTree>
    <p:extLst>
      <p:ext uri="{BB962C8B-B14F-4D97-AF65-F5344CB8AC3E}">
        <p14:creationId xmlns:p14="http://schemas.microsoft.com/office/powerpoint/2010/main" val="1557410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a:t>
            </a:r>
            <a:r>
              <a:rPr lang="en-US" dirty="0" err="1" smtClean="0"/>
              <a:t>Onis</a:t>
            </a:r>
            <a:r>
              <a:rPr lang="en-US" dirty="0" smtClean="0"/>
              <a:t> Treaty of 1819</a:t>
            </a:r>
            <a:endParaRPr lang="en-US" dirty="0"/>
          </a:p>
        </p:txBody>
      </p:sp>
      <p:sp>
        <p:nvSpPr>
          <p:cNvPr id="7" name="Content Placeholder 6"/>
          <p:cNvSpPr>
            <a:spLocks noGrp="1"/>
          </p:cNvSpPr>
          <p:nvPr>
            <p:ph sz="half" idx="1"/>
          </p:nvPr>
        </p:nvSpPr>
        <p:spPr/>
        <p:txBody>
          <a:bodyPr>
            <a:normAutofit fontScale="85000" lnSpcReduction="2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Florida</a:t>
            </a:r>
            <a:r>
              <a:rPr lang="en-US" dirty="0" smtClean="0"/>
              <a:t> was ceded to the United States in 1819 when the Spanish agreed to the </a:t>
            </a:r>
            <a:r>
              <a:rPr lang="en-US" i="1" u="sng" dirty="0" smtClean="0">
                <a:solidFill>
                  <a:schemeClr val="tx2">
                    <a:lumMod val="75000"/>
                  </a:schemeClr>
                </a:solidFill>
                <a:effectLst>
                  <a:outerShdw blurRad="38100" dist="38100" dir="2700000" algn="tl">
                    <a:srgbClr val="000000">
                      <a:alpha val="43137"/>
                    </a:srgbClr>
                  </a:outerShdw>
                </a:effectLst>
              </a:rPr>
              <a:t>Adams-</a:t>
            </a:r>
            <a:r>
              <a:rPr lang="en-US" i="1" u="sng" dirty="0" err="1" smtClean="0">
                <a:solidFill>
                  <a:schemeClr val="tx2">
                    <a:lumMod val="75000"/>
                  </a:schemeClr>
                </a:solidFill>
                <a:effectLst>
                  <a:outerShdw blurRad="38100" dist="38100" dir="2700000" algn="tl">
                    <a:srgbClr val="000000">
                      <a:alpha val="43137"/>
                    </a:srgbClr>
                  </a:outerShdw>
                </a:effectLst>
              </a:rPr>
              <a:t>Onis</a:t>
            </a:r>
            <a:r>
              <a:rPr lang="en-US" i="1" u="sng" dirty="0" smtClean="0">
                <a:solidFill>
                  <a:schemeClr val="tx2">
                    <a:lumMod val="75000"/>
                  </a:schemeClr>
                </a:solidFill>
                <a:effectLst>
                  <a:outerShdw blurRad="38100" dist="38100" dir="2700000" algn="tl">
                    <a:srgbClr val="000000">
                      <a:alpha val="43137"/>
                    </a:srgbClr>
                  </a:outerShdw>
                </a:effectLst>
              </a:rPr>
              <a:t> Treaty</a:t>
            </a:r>
            <a:r>
              <a:rPr lang="en-US" dirty="0" smtClean="0"/>
              <a:t>.</a:t>
            </a:r>
          </a:p>
          <a:p>
            <a:pPr marL="82296" indent="0">
              <a:buNone/>
            </a:pPr>
            <a:endParaRPr lang="en-US" dirty="0"/>
          </a:p>
          <a:p>
            <a:pPr marL="82296" indent="0">
              <a:buNone/>
            </a:pPr>
            <a:r>
              <a:rPr lang="en-US" dirty="0" smtClean="0"/>
              <a:t>Americans had already begun moving into the region before a treaty was signed.  The Seminole Wars of the late 1810s – successfully conducted by Andrew Jackson – had resulted in an American commitment to make the territory their own.</a:t>
            </a:r>
            <a:endParaRPr lang="en-US" dirty="0"/>
          </a:p>
        </p:txBody>
      </p:sp>
      <p:pic>
        <p:nvPicPr>
          <p:cNvPr id="14" name="Content Placeholder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45751" cy="4664075"/>
          </a:xfrm>
        </p:spPr>
      </p:pic>
    </p:spTree>
    <p:extLst>
      <p:ext uri="{BB962C8B-B14F-4D97-AF65-F5344CB8AC3E}">
        <p14:creationId xmlns:p14="http://schemas.microsoft.com/office/powerpoint/2010/main" val="4066854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143000" y="1447800"/>
            <a:ext cx="3581400" cy="4663440"/>
          </a:xfrm>
        </p:spPr>
        <p:txBody>
          <a:bodyPr>
            <a:normAutofit fontScale="77500" lnSpcReduction="20000"/>
          </a:bodyPr>
          <a:lstStyle/>
          <a:p>
            <a:pPr marL="82296" indent="0">
              <a:buNone/>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a:t>
            </a:r>
          </a:p>
          <a:p>
            <a:pPr marL="82296" indent="0">
              <a:buNone/>
            </a:pPr>
            <a:r>
              <a:rPr lang="en-US" dirty="0" smtClean="0"/>
              <a:t>The American continents – North and South America and the Caribbean – should not be considered for future colonization by any European Powers.  Moreover, Monroe seemed to taunt both Spain and Portugal, who he didn’t believe had the military power to subjugate any American republics, anyhow!</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00762" y="1828800"/>
            <a:ext cx="4543238" cy="3581400"/>
          </a:xfrm>
        </p:spPr>
      </p:pic>
    </p:spTree>
    <p:extLst>
      <p:ext uri="{BB962C8B-B14F-4D97-AF65-F5344CB8AC3E}">
        <p14:creationId xmlns:p14="http://schemas.microsoft.com/office/powerpoint/2010/main" val="1398084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435608" y="1524000"/>
            <a:ext cx="4050792" cy="5105400"/>
          </a:xfrm>
        </p:spPr>
        <p:txBody>
          <a:bodyPr>
            <a:normAutofit fontScale="92500" lnSpcReduction="20000"/>
          </a:bodyPr>
          <a:lstStyle/>
          <a:p>
            <a:pPr marL="82296" indent="0">
              <a:buNone/>
            </a:pPr>
            <a:r>
              <a:rPr lang="en-US" dirty="0" smtClean="0"/>
              <a:t>The </a:t>
            </a:r>
            <a:r>
              <a:rPr lang="en-US" i="1"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 </a:t>
            </a:r>
          </a:p>
          <a:p>
            <a:pPr marL="82296" indent="0">
              <a:buNone/>
            </a:pPr>
            <a:r>
              <a:rPr lang="en-US" dirty="0" smtClean="0"/>
              <a:t>Nations in the Western Hemisphere are inherently different from those of Europe; that is, they are democratic republics by nature rather than monarchies.  American intended to allow these republics to develop under our guidance, not under the controlling influence of European nations intent on expanding their colonial powers.</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64877" y="1524000"/>
            <a:ext cx="3868335" cy="4648200"/>
          </a:xfrm>
        </p:spPr>
      </p:pic>
    </p:spTree>
    <p:extLst>
      <p:ext uri="{BB962C8B-B14F-4D97-AF65-F5344CB8AC3E}">
        <p14:creationId xmlns:p14="http://schemas.microsoft.com/office/powerpoint/2010/main" val="2157923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399</TotalTime>
  <Words>1842</Words>
  <Application>Microsoft Office PowerPoint</Application>
  <PresentationFormat>On-screen Show (4:3)</PresentationFormat>
  <Paragraphs>67</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Gill Sans MT</vt:lpstr>
      <vt:lpstr>Verdana</vt:lpstr>
      <vt:lpstr>Wingdings 2</vt:lpstr>
      <vt:lpstr>Solstice</vt:lpstr>
      <vt:lpstr>US-VA History SOL Review Materials America’s “Manifest Destiny” and the Rise of Sectionalism, 1803 - 1848</vt:lpstr>
      <vt:lpstr>The Louisiana Territory</vt:lpstr>
      <vt:lpstr>Lewis and Clark’s  Corps of Discovery</vt:lpstr>
      <vt:lpstr>Sacajawea</vt:lpstr>
      <vt:lpstr>The War of 1812</vt:lpstr>
      <vt:lpstr>Results of the War of 1812</vt:lpstr>
      <vt:lpstr>Adams-Onis Treaty of 1819</vt:lpstr>
      <vt:lpstr>The Monroe Doctrine of 1823</vt:lpstr>
      <vt:lpstr>The Monroe Doctrine of 1823</vt:lpstr>
      <vt:lpstr>The Monroe Doctrine of 1823</vt:lpstr>
      <vt:lpstr>The Monroe Doctrine of 1823</vt:lpstr>
      <vt:lpstr>“Manifest Destiny”</vt:lpstr>
      <vt:lpstr>Americans Moved West Seeking Land and Economic Opportunity…</vt:lpstr>
      <vt:lpstr>Railroads and Canals lead West</vt:lpstr>
      <vt:lpstr>The Cotton Gin opens SW Lands</vt:lpstr>
      <vt:lpstr>The Removal of Indians</vt:lpstr>
      <vt:lpstr>Texans Fight for Independence</vt:lpstr>
      <vt:lpstr>The Annexation of Texas</vt:lpstr>
      <vt:lpstr>“Fifty-Four Forty or Fight!”</vt:lpstr>
      <vt:lpstr>Causes of the Mexican-American War, 1846 - 1848</vt:lpstr>
      <vt:lpstr>The Treaty of Guadalupe-Hidalgo</vt:lpstr>
      <vt:lpstr>The California Gold Rush – 49ers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Review Materials America’s “Manifest Destiny” and the Rise of Sectionalism, 1803 - 1848</dc:title>
  <dc:creator>Adam</dc:creator>
  <cp:lastModifiedBy>Adam Henry</cp:lastModifiedBy>
  <cp:revision>20</cp:revision>
  <dcterms:created xsi:type="dcterms:W3CDTF">2014-03-03T20:32:43Z</dcterms:created>
  <dcterms:modified xsi:type="dcterms:W3CDTF">2016-04-27T15:55:11Z</dcterms:modified>
</cp:coreProperties>
</file>